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5" r:id="rId3"/>
    <p:sldId id="258" r:id="rId4"/>
    <p:sldId id="262" r:id="rId5"/>
    <p:sldId id="260" r:id="rId6"/>
    <p:sldId id="261" r:id="rId7"/>
    <p:sldId id="263" r:id="rId8"/>
    <p:sldId id="266" r:id="rId9"/>
    <p:sldId id="264" r:id="rId10"/>
    <p:sldId id="259" r:id="rId11"/>
    <p:sldId id="28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191E67"/>
    <a:srgbClr val="0EA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3" autoAdjust="0"/>
    <p:restoredTop sz="94660"/>
  </p:normalViewPr>
  <p:slideViewPr>
    <p:cSldViewPr snapToGrid="0">
      <p:cViewPr varScale="1">
        <p:scale>
          <a:sx n="88" d="100"/>
          <a:sy n="88" d="100"/>
        </p:scale>
        <p:origin x="6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A9F2-5670-47F7-B3E4-5D1238454CEC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105E-827D-4433-867F-BA374C58DD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827207"/>
      </p:ext>
    </p:extLst>
  </p:cSld>
  <p:clrMapOvr>
    <a:masterClrMapping/>
  </p:clrMapOvr>
  <p:transition advClick="0" advTm="7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A9F2-5670-47F7-B3E4-5D1238454CEC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105E-827D-4433-867F-BA374C58DD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708677"/>
      </p:ext>
    </p:extLst>
  </p:cSld>
  <p:clrMapOvr>
    <a:masterClrMapping/>
  </p:clrMapOvr>
  <p:transition advClick="0" advTm="7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A9F2-5670-47F7-B3E4-5D1238454CEC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105E-827D-4433-867F-BA374C58DD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829416"/>
      </p:ext>
    </p:extLst>
  </p:cSld>
  <p:clrMapOvr>
    <a:masterClrMapping/>
  </p:clrMapOvr>
  <p:transition advClick="0" advTm="7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A9F2-5670-47F7-B3E4-5D1238454CEC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105E-827D-4433-867F-BA374C58DD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19671"/>
      </p:ext>
    </p:extLst>
  </p:cSld>
  <p:clrMapOvr>
    <a:masterClrMapping/>
  </p:clrMapOvr>
  <p:transition advClick="0" advTm="7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A9F2-5670-47F7-B3E4-5D1238454CEC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105E-827D-4433-867F-BA374C58DD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587808"/>
      </p:ext>
    </p:extLst>
  </p:cSld>
  <p:clrMapOvr>
    <a:masterClrMapping/>
  </p:clrMapOvr>
  <p:transition advClick="0" advTm="7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A9F2-5670-47F7-B3E4-5D1238454CEC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105E-827D-4433-867F-BA374C58DD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507613"/>
      </p:ext>
    </p:extLst>
  </p:cSld>
  <p:clrMapOvr>
    <a:masterClrMapping/>
  </p:clrMapOvr>
  <p:transition advClick="0" advTm="7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A9F2-5670-47F7-B3E4-5D1238454CEC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105E-827D-4433-867F-BA374C58DD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467230"/>
      </p:ext>
    </p:extLst>
  </p:cSld>
  <p:clrMapOvr>
    <a:masterClrMapping/>
  </p:clrMapOvr>
  <p:transition advClick="0" advTm="7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A9F2-5670-47F7-B3E4-5D1238454CEC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105E-827D-4433-867F-BA374C58DD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936331"/>
      </p:ext>
    </p:extLst>
  </p:cSld>
  <p:clrMapOvr>
    <a:masterClrMapping/>
  </p:clrMapOvr>
  <p:transition advClick="0" advTm="7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A9F2-5670-47F7-B3E4-5D1238454CEC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105E-827D-4433-867F-BA374C58DD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806588"/>
      </p:ext>
    </p:extLst>
  </p:cSld>
  <p:clrMapOvr>
    <a:masterClrMapping/>
  </p:clrMapOvr>
  <p:transition advClick="0" advTm="7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A9F2-5670-47F7-B3E4-5D1238454CEC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105E-827D-4433-867F-BA374C58DD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624021"/>
      </p:ext>
    </p:extLst>
  </p:cSld>
  <p:clrMapOvr>
    <a:masterClrMapping/>
  </p:clrMapOvr>
  <p:transition advClick="0" advTm="7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A9F2-5670-47F7-B3E4-5D1238454CEC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105E-827D-4433-867F-BA374C58DD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791768"/>
      </p:ext>
    </p:extLst>
  </p:cSld>
  <p:clrMapOvr>
    <a:masterClrMapping/>
  </p:clrMapOvr>
  <p:transition advClick="0" advTm="7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4A9F2-5670-47F7-B3E4-5D1238454CEC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1105E-827D-4433-867F-BA374C58DD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97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7000">
    <p:wipe dir="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16350" y="903965"/>
            <a:ext cx="5159298" cy="1671250"/>
          </a:xfrm>
        </p:spPr>
        <p:txBody>
          <a:bodyPr>
            <a:normAutofit/>
          </a:bodyPr>
          <a:lstStyle/>
          <a:p>
            <a:r>
              <a:rPr lang="en-GB" sz="1800" b="1" cap="all" dirty="0">
                <a:solidFill>
                  <a:srgbClr val="191E67"/>
                </a:solidFill>
                <a:latin typeface="Cambria" panose="02040503050406030204" pitchFamily="18" charset="0"/>
              </a:rPr>
              <a:t>The</a:t>
            </a:r>
            <a:r>
              <a:rPr lang="en-GB" sz="1800" b="1" dirty="0">
                <a:solidFill>
                  <a:srgbClr val="191E67"/>
                </a:solidFill>
                <a:latin typeface="Cambria" panose="02040503050406030204" pitchFamily="18" charset="0"/>
              </a:rPr>
              <a:t> 4</a:t>
            </a:r>
            <a:r>
              <a:rPr lang="en-GB" sz="1800" b="1" baseline="30000" dirty="0">
                <a:solidFill>
                  <a:srgbClr val="191E67"/>
                </a:solidFill>
                <a:latin typeface="Cambria" panose="02040503050406030204" pitchFamily="18" charset="0"/>
              </a:rPr>
              <a:t>th</a:t>
            </a:r>
            <a:r>
              <a:rPr lang="en-GB" sz="1800" b="1" dirty="0">
                <a:solidFill>
                  <a:srgbClr val="191E67"/>
                </a:solidFill>
                <a:latin typeface="Cambria" panose="02040503050406030204" pitchFamily="18" charset="0"/>
              </a:rPr>
              <a:t> </a:t>
            </a:r>
            <a:r>
              <a:rPr lang="en-GB" sz="1800" b="1" cap="all" dirty="0">
                <a:solidFill>
                  <a:srgbClr val="191E67"/>
                </a:solidFill>
                <a:latin typeface="Cambria" panose="02040503050406030204" pitchFamily="18" charset="0"/>
              </a:rPr>
              <a:t>International Conference </a:t>
            </a:r>
            <a:br>
              <a:rPr lang="ru-RU" sz="1800" b="1" cap="all" dirty="0">
                <a:solidFill>
                  <a:srgbClr val="191E67"/>
                </a:solidFill>
                <a:latin typeface="Cambria" panose="02040503050406030204" pitchFamily="18" charset="0"/>
              </a:rPr>
            </a:br>
            <a:r>
              <a:rPr lang="en-GB" sz="1800" b="1" cap="all" dirty="0">
                <a:solidFill>
                  <a:srgbClr val="191E67"/>
                </a:solidFill>
                <a:latin typeface="Cambria" panose="02040503050406030204" pitchFamily="18" charset="0"/>
              </a:rPr>
              <a:t>on Science and Applied Research</a:t>
            </a:r>
            <a:br>
              <a:rPr lang="ru-RU" sz="1800" dirty="0">
                <a:latin typeface="Cambria" panose="02040503050406030204" pitchFamily="18" charset="0"/>
              </a:rPr>
            </a:br>
            <a:r>
              <a:rPr lang="en-GB" sz="1800" b="1" i="1" dirty="0">
                <a:solidFill>
                  <a:srgbClr val="0EACCA"/>
                </a:solidFill>
                <a:latin typeface="Cambria" panose="02040503050406030204" pitchFamily="18" charset="0"/>
              </a:rPr>
              <a:t>Post-Genome Methods of Analysis in Biology </a:t>
            </a:r>
            <a:br>
              <a:rPr lang="en-GB" sz="1800" b="1" i="1" dirty="0">
                <a:solidFill>
                  <a:srgbClr val="0EACCA"/>
                </a:solidFill>
                <a:latin typeface="Cambria" panose="02040503050406030204" pitchFamily="18" charset="0"/>
              </a:rPr>
            </a:br>
            <a:r>
              <a:rPr lang="en-GB" sz="1800" b="1" i="1" dirty="0">
                <a:solidFill>
                  <a:srgbClr val="0EACCA"/>
                </a:solidFill>
                <a:latin typeface="Cambria" panose="02040503050406030204" pitchFamily="18" charset="0"/>
              </a:rPr>
              <a:t>and Laboratory and Clinical Medicine</a:t>
            </a:r>
            <a:br>
              <a:rPr lang="ru-RU" sz="1800" dirty="0">
                <a:latin typeface="Cambria" panose="02040503050406030204" pitchFamily="18" charset="0"/>
              </a:rPr>
            </a:br>
            <a:r>
              <a:rPr lang="en-US" sz="1800" dirty="0">
                <a:solidFill>
                  <a:srgbClr val="191E67"/>
                </a:solidFill>
                <a:latin typeface="Cambria" panose="02040503050406030204" pitchFamily="18" charset="0"/>
              </a:rPr>
              <a:t>Kazan, Russia                                                      </a:t>
            </a:r>
            <a:br>
              <a:rPr lang="ru-RU" sz="1800" dirty="0">
                <a:solidFill>
                  <a:srgbClr val="191E67"/>
                </a:solidFill>
                <a:latin typeface="Cambria" panose="02040503050406030204" pitchFamily="18" charset="0"/>
              </a:rPr>
            </a:br>
            <a:r>
              <a:rPr lang="en-US" sz="1800" dirty="0">
                <a:solidFill>
                  <a:srgbClr val="191E67"/>
                </a:solidFill>
                <a:latin typeface="Cambria" panose="02040503050406030204" pitchFamily="18" charset="0"/>
              </a:rPr>
              <a:t>October 29</a:t>
            </a:r>
            <a:r>
              <a:rPr lang="en-US" sz="1800" baseline="30000" dirty="0">
                <a:solidFill>
                  <a:srgbClr val="191E67"/>
                </a:solidFill>
                <a:latin typeface="Cambria" panose="02040503050406030204" pitchFamily="18" charset="0"/>
              </a:rPr>
              <a:t>th</a:t>
            </a:r>
            <a:r>
              <a:rPr lang="en-US" sz="1800" dirty="0">
                <a:solidFill>
                  <a:srgbClr val="191E67"/>
                </a:solidFill>
                <a:latin typeface="Cambria" panose="02040503050406030204" pitchFamily="18" charset="0"/>
              </a:rPr>
              <a:t> – November 1</a:t>
            </a:r>
            <a:r>
              <a:rPr lang="en-US" sz="1800" baseline="30000" dirty="0">
                <a:solidFill>
                  <a:srgbClr val="191E67"/>
                </a:solidFill>
                <a:latin typeface="Cambria" panose="02040503050406030204" pitchFamily="18" charset="0"/>
              </a:rPr>
              <a:t>st</a:t>
            </a:r>
            <a:r>
              <a:rPr lang="en-US" sz="1800" dirty="0">
                <a:solidFill>
                  <a:srgbClr val="191E67"/>
                </a:solidFill>
                <a:latin typeface="Cambria" panose="02040503050406030204" pitchFamily="18" charset="0"/>
              </a:rPr>
              <a:t>, 2014</a:t>
            </a:r>
            <a:endParaRPr lang="ru-RU" sz="1800" dirty="0">
              <a:solidFill>
                <a:srgbClr val="191E67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5" t="2764" r="3260" b="3253"/>
          <a:stretch/>
        </p:blipFill>
        <p:spPr>
          <a:xfrm>
            <a:off x="183245" y="2005787"/>
            <a:ext cx="3333105" cy="454371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624144" y="2891107"/>
            <a:ext cx="5159298" cy="1671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cap="all" dirty="0">
                <a:solidFill>
                  <a:srgbClr val="191E67"/>
                </a:solidFill>
                <a:latin typeface="Cambria" panose="02040503050406030204" pitchFamily="18" charset="0"/>
              </a:rPr>
              <a:t>IV </a:t>
            </a:r>
            <a:r>
              <a:rPr lang="ru-RU" sz="1800" b="1" cap="all" dirty="0">
                <a:solidFill>
                  <a:srgbClr val="191E67"/>
                </a:solidFill>
                <a:latin typeface="Cambria" panose="02040503050406030204" pitchFamily="18" charset="0"/>
              </a:rPr>
              <a:t>Международная научно-практическая конференция</a:t>
            </a:r>
            <a:endParaRPr lang="ru-RU" sz="1800" dirty="0">
              <a:solidFill>
                <a:srgbClr val="191E67"/>
              </a:solidFill>
              <a:latin typeface="Cambria" panose="02040503050406030204" pitchFamily="18" charset="0"/>
            </a:endParaRPr>
          </a:p>
          <a:p>
            <a:r>
              <a:rPr lang="ru-RU" sz="1800" b="1" i="1" dirty="0" err="1">
                <a:solidFill>
                  <a:srgbClr val="0EACCA"/>
                </a:solidFill>
                <a:latin typeface="Cambria" panose="02040503050406030204" pitchFamily="18" charset="0"/>
              </a:rPr>
              <a:t>Постгеномные</a:t>
            </a:r>
            <a:r>
              <a:rPr lang="ru-RU" sz="1800" b="1" i="1" dirty="0">
                <a:solidFill>
                  <a:srgbClr val="0EACCA"/>
                </a:solidFill>
                <a:latin typeface="Cambria" panose="02040503050406030204" pitchFamily="18" charset="0"/>
              </a:rPr>
              <a:t> методы анализа в биологии,</a:t>
            </a:r>
            <a:br>
              <a:rPr lang="ru-RU" sz="1800" b="1" i="1" dirty="0">
                <a:solidFill>
                  <a:srgbClr val="0EACCA"/>
                </a:solidFill>
                <a:latin typeface="Cambria" panose="02040503050406030204" pitchFamily="18" charset="0"/>
              </a:rPr>
            </a:br>
            <a:r>
              <a:rPr lang="ru-RU" sz="1800" b="1" i="1" dirty="0">
                <a:solidFill>
                  <a:srgbClr val="0EACCA"/>
                </a:solidFill>
                <a:latin typeface="Cambria" panose="02040503050406030204" pitchFamily="18" charset="0"/>
              </a:rPr>
              <a:t>лабораторной и клинической медицине</a:t>
            </a:r>
            <a:endParaRPr lang="ru-RU" sz="1800" dirty="0">
              <a:solidFill>
                <a:srgbClr val="0EACCA"/>
              </a:solidFill>
              <a:latin typeface="Cambria" panose="02040503050406030204" pitchFamily="18" charset="0"/>
            </a:endParaRPr>
          </a:p>
          <a:p>
            <a:r>
              <a:rPr lang="ru-RU" sz="1800" dirty="0">
                <a:solidFill>
                  <a:srgbClr val="191E67"/>
                </a:solidFill>
                <a:latin typeface="Cambria" panose="02040503050406030204" pitchFamily="18" charset="0"/>
              </a:rPr>
              <a:t>Казань, Россия</a:t>
            </a:r>
            <a:r>
              <a:rPr lang="en-US" sz="1800" dirty="0">
                <a:solidFill>
                  <a:srgbClr val="191E67"/>
                </a:solidFill>
                <a:latin typeface="Cambria" panose="02040503050406030204" pitchFamily="18" charset="0"/>
              </a:rPr>
              <a:t>                                                      </a:t>
            </a:r>
            <a:br>
              <a:rPr lang="ru-RU" sz="1800" dirty="0">
                <a:solidFill>
                  <a:srgbClr val="191E67"/>
                </a:solidFill>
                <a:latin typeface="Cambria" panose="02040503050406030204" pitchFamily="18" charset="0"/>
              </a:rPr>
            </a:br>
            <a:r>
              <a:rPr lang="ru-RU" sz="1800" dirty="0">
                <a:solidFill>
                  <a:srgbClr val="191E67"/>
                </a:solidFill>
                <a:latin typeface="Cambria" panose="02040503050406030204" pitchFamily="18" charset="0"/>
              </a:rPr>
              <a:t>29 октября – 1 ноября 2014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132" b="39142"/>
          <a:stretch/>
        </p:blipFill>
        <p:spPr>
          <a:xfrm>
            <a:off x="261910" y="152273"/>
            <a:ext cx="2748919" cy="1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94430"/>
      </p:ext>
    </p:extLst>
  </p:cSld>
  <p:clrMapOvr>
    <a:masterClrMapping/>
  </p:clrMapOvr>
  <p:transition advClick="0" advTm="7000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657598" y="255516"/>
            <a:ext cx="5159298" cy="6880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191E67"/>
                </a:solidFill>
                <a:latin typeface="Cambria" panose="02040503050406030204" pitchFamily="18" charset="0"/>
              </a:rPr>
              <a:t>Казань</a:t>
            </a:r>
            <a:r>
              <a:rPr lang="en-US" sz="1800" b="1" dirty="0">
                <a:solidFill>
                  <a:srgbClr val="191E67"/>
                </a:solidFill>
                <a:latin typeface="Cambria" panose="02040503050406030204" pitchFamily="18" charset="0"/>
              </a:rPr>
              <a:t>                                                     </a:t>
            </a:r>
            <a:br>
              <a:rPr lang="ru-RU" sz="1800" b="1" dirty="0">
                <a:solidFill>
                  <a:srgbClr val="191E67"/>
                </a:solidFill>
                <a:latin typeface="Cambria" panose="02040503050406030204" pitchFamily="18" charset="0"/>
              </a:rPr>
            </a:br>
            <a:r>
              <a:rPr lang="ru-RU" sz="1800" b="1" dirty="0">
                <a:solidFill>
                  <a:srgbClr val="191E67"/>
                </a:solidFill>
                <a:latin typeface="Cambria" panose="02040503050406030204" pitchFamily="18" charset="0"/>
              </a:rPr>
              <a:t>29 октября – 1 ноября 2014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132" b="39142"/>
          <a:stretch/>
        </p:blipFill>
        <p:spPr>
          <a:xfrm>
            <a:off x="261910" y="152273"/>
            <a:ext cx="2748919" cy="18535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" t="19024" r="2859" b="43903"/>
          <a:stretch/>
        </p:blipFill>
        <p:spPr>
          <a:xfrm>
            <a:off x="3836019" y="4135477"/>
            <a:ext cx="4415883" cy="24437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5" t="17724" r="19876" b="43740"/>
          <a:stretch/>
        </p:blipFill>
        <p:spPr>
          <a:xfrm>
            <a:off x="223023" y="2262684"/>
            <a:ext cx="3142102" cy="32237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8" t="19512" r="5617" b="39025"/>
          <a:stretch/>
        </p:blipFill>
        <p:spPr>
          <a:xfrm>
            <a:off x="3830068" y="1193179"/>
            <a:ext cx="4187659" cy="285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9924"/>
      </p:ext>
    </p:extLst>
  </p:cSld>
  <p:clrMapOvr>
    <a:masterClrMapping/>
  </p:clrMapOvr>
  <p:transition advClick="0" advTm="7000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tx2">
                <a:lumMod val="20000"/>
                <a:lumOff val="80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5816" y="3947191"/>
            <a:ext cx="8057477" cy="2482316"/>
          </a:xfrm>
        </p:spPr>
        <p:txBody>
          <a:bodyPr>
            <a:normAutofit/>
          </a:bodyPr>
          <a:lstStyle/>
          <a:p>
            <a:r>
              <a:rPr lang="en-GB" sz="2400" b="1" cap="all" dirty="0">
                <a:solidFill>
                  <a:srgbClr val="191E67"/>
                </a:solidFill>
                <a:latin typeface="Cambria" panose="02040503050406030204" pitchFamily="18" charset="0"/>
              </a:rPr>
              <a:t> The</a:t>
            </a:r>
            <a:r>
              <a:rPr lang="en-GB" sz="2400" b="1" dirty="0">
                <a:solidFill>
                  <a:srgbClr val="191E67"/>
                </a:solidFill>
                <a:latin typeface="Cambria" panose="02040503050406030204" pitchFamily="18" charset="0"/>
              </a:rPr>
              <a:t> </a:t>
            </a:r>
            <a:r>
              <a:rPr lang="ru-RU" sz="2400" b="1" dirty="0">
                <a:solidFill>
                  <a:srgbClr val="191E67"/>
                </a:solidFill>
                <a:latin typeface="Cambria" panose="02040503050406030204" pitchFamily="18" charset="0"/>
              </a:rPr>
              <a:t>5</a:t>
            </a:r>
            <a:r>
              <a:rPr lang="en-GB" sz="2400" b="1" baseline="30000" dirty="0" err="1">
                <a:solidFill>
                  <a:srgbClr val="191E67"/>
                </a:solidFill>
                <a:latin typeface="Cambria" panose="02040503050406030204" pitchFamily="18" charset="0"/>
              </a:rPr>
              <a:t>th</a:t>
            </a:r>
            <a:r>
              <a:rPr lang="en-GB" sz="2400" b="1" dirty="0">
                <a:solidFill>
                  <a:srgbClr val="191E67"/>
                </a:solidFill>
                <a:latin typeface="Cambria" panose="02040503050406030204" pitchFamily="18" charset="0"/>
              </a:rPr>
              <a:t> </a:t>
            </a:r>
            <a:r>
              <a:rPr lang="en-GB" sz="2400" b="1" cap="all" dirty="0">
                <a:solidFill>
                  <a:srgbClr val="191E67"/>
                </a:solidFill>
                <a:latin typeface="Cambria" panose="02040503050406030204" pitchFamily="18" charset="0"/>
              </a:rPr>
              <a:t>International Conference </a:t>
            </a:r>
            <a:br>
              <a:rPr lang="ru-RU" sz="2400" b="1" cap="all" dirty="0">
                <a:solidFill>
                  <a:srgbClr val="191E67"/>
                </a:solidFill>
                <a:latin typeface="Cambria" panose="02040503050406030204" pitchFamily="18" charset="0"/>
              </a:rPr>
            </a:br>
            <a:r>
              <a:rPr lang="en-GB" sz="2400" b="1" cap="all" dirty="0">
                <a:solidFill>
                  <a:srgbClr val="191E67"/>
                </a:solidFill>
                <a:latin typeface="Cambria" panose="02040503050406030204" pitchFamily="18" charset="0"/>
              </a:rPr>
              <a:t>on Science and Applied Research</a:t>
            </a:r>
            <a:br>
              <a:rPr lang="ru-RU" sz="2400" dirty="0">
                <a:latin typeface="Cambria" panose="02040503050406030204" pitchFamily="18" charset="0"/>
              </a:rPr>
            </a:br>
            <a:r>
              <a:rPr lang="en-GB" sz="2400" b="1" i="1" dirty="0">
                <a:solidFill>
                  <a:srgbClr val="0EACCA"/>
                </a:solidFill>
                <a:latin typeface="Cambria" panose="02040503050406030204" pitchFamily="18" charset="0"/>
              </a:rPr>
              <a:t>Post-Genome Methods of Analysis in Biology </a:t>
            </a:r>
            <a:br>
              <a:rPr lang="en-GB" sz="2400" b="1" i="1" dirty="0">
                <a:solidFill>
                  <a:srgbClr val="0EACCA"/>
                </a:solidFill>
                <a:latin typeface="Cambria" panose="02040503050406030204" pitchFamily="18" charset="0"/>
              </a:rPr>
            </a:br>
            <a:r>
              <a:rPr lang="en-GB" sz="2400" b="1" i="1" dirty="0">
                <a:solidFill>
                  <a:srgbClr val="0EACCA"/>
                </a:solidFill>
                <a:latin typeface="Cambria" panose="02040503050406030204" pitchFamily="18" charset="0"/>
              </a:rPr>
              <a:t>and Laboratory and Clinical Medicine</a:t>
            </a:r>
            <a:br>
              <a:rPr lang="ru-RU" sz="2400" dirty="0">
                <a:latin typeface="Cambria" panose="02040503050406030204" pitchFamily="18" charset="0"/>
              </a:rPr>
            </a:br>
            <a:r>
              <a:rPr lang="en-US" sz="2400" spc="-1">
                <a:solidFill>
                  <a:srgbClr val="191E67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Kazan</a:t>
            </a:r>
            <a:r>
              <a:rPr lang="en-US" sz="2400" spc="-1" dirty="0">
                <a:solidFill>
                  <a:srgbClr val="191E67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
2018</a:t>
            </a:r>
            <a:endParaRPr lang="ru-RU" sz="2400" dirty="0">
              <a:solidFill>
                <a:srgbClr val="191E67"/>
              </a:solidFill>
              <a:latin typeface="Cambria" panose="020405030504060302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7140" y="1615057"/>
            <a:ext cx="7908053" cy="24446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cap="all" dirty="0">
                <a:solidFill>
                  <a:srgbClr val="191E67"/>
                </a:solidFill>
                <a:latin typeface="Cambria" panose="02040503050406030204" pitchFamily="18" charset="0"/>
              </a:rPr>
              <a:t>V </a:t>
            </a:r>
            <a:r>
              <a:rPr lang="ru-RU" sz="2400" b="1" cap="all" dirty="0">
                <a:solidFill>
                  <a:srgbClr val="191E67"/>
                </a:solidFill>
                <a:latin typeface="Cambria" panose="02040503050406030204" pitchFamily="18" charset="0"/>
              </a:rPr>
              <a:t>Международная научно-практическая конференция</a:t>
            </a:r>
            <a:endParaRPr lang="ru-RU" sz="2400" dirty="0">
              <a:solidFill>
                <a:srgbClr val="191E67"/>
              </a:solidFill>
              <a:latin typeface="Cambria" panose="02040503050406030204" pitchFamily="18" charset="0"/>
            </a:endParaRPr>
          </a:p>
          <a:p>
            <a:r>
              <a:rPr lang="ru-RU" sz="2400" b="1" i="1" dirty="0" err="1">
                <a:solidFill>
                  <a:srgbClr val="0EACCA"/>
                </a:solidFill>
                <a:latin typeface="Cambria" panose="02040503050406030204" pitchFamily="18" charset="0"/>
              </a:rPr>
              <a:t>Постгеномные</a:t>
            </a:r>
            <a:r>
              <a:rPr lang="ru-RU" sz="2400" b="1" i="1" dirty="0">
                <a:solidFill>
                  <a:srgbClr val="0EACCA"/>
                </a:solidFill>
                <a:latin typeface="Cambria" panose="02040503050406030204" pitchFamily="18" charset="0"/>
              </a:rPr>
              <a:t> методы анализа в биологии,</a:t>
            </a:r>
            <a:br>
              <a:rPr lang="ru-RU" sz="2400" b="1" i="1" dirty="0">
                <a:solidFill>
                  <a:srgbClr val="0EACCA"/>
                </a:solidFill>
                <a:latin typeface="Cambria" panose="02040503050406030204" pitchFamily="18" charset="0"/>
              </a:rPr>
            </a:br>
            <a:r>
              <a:rPr lang="ru-RU" sz="2400" b="1" i="1" dirty="0">
                <a:solidFill>
                  <a:srgbClr val="0EACCA"/>
                </a:solidFill>
                <a:latin typeface="Cambria" panose="02040503050406030204" pitchFamily="18" charset="0"/>
              </a:rPr>
              <a:t>лабораторной и клинической медицине</a:t>
            </a:r>
            <a:endParaRPr lang="ru-RU" sz="2400" dirty="0">
              <a:solidFill>
                <a:srgbClr val="0EACCA"/>
              </a:solidFill>
              <a:latin typeface="Cambria" panose="02040503050406030204" pitchFamily="18" charset="0"/>
            </a:endParaRPr>
          </a:p>
          <a:p>
            <a:r>
              <a:rPr lang="ru-RU" sz="2400" dirty="0">
                <a:solidFill>
                  <a:srgbClr val="191E67"/>
                </a:solidFill>
                <a:latin typeface="Cambria" panose="02040503050406030204" pitchFamily="18" charset="0"/>
              </a:rPr>
              <a:t>Казань</a:t>
            </a:r>
            <a:br>
              <a:rPr lang="ru-RU" sz="2400" dirty="0">
                <a:solidFill>
                  <a:srgbClr val="191E67"/>
                </a:solidFill>
                <a:latin typeface="Cambria" panose="02040503050406030204" pitchFamily="18" charset="0"/>
              </a:rPr>
            </a:br>
            <a:r>
              <a:rPr lang="ru-RU" sz="2400" dirty="0">
                <a:solidFill>
                  <a:srgbClr val="191E67"/>
                </a:solidFill>
                <a:latin typeface="Cambria" panose="02040503050406030204" pitchFamily="18" charset="0"/>
              </a:rPr>
              <a:t>2018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132" b="39142"/>
          <a:stretch/>
        </p:blipFill>
        <p:spPr>
          <a:xfrm>
            <a:off x="261910" y="152273"/>
            <a:ext cx="2748919" cy="1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31474"/>
      </p:ext>
    </p:extLst>
  </p:cSld>
  <p:clrMapOvr>
    <a:masterClrMapping/>
  </p:clrMapOvr>
  <p:transition advClick="0" advTm="7000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0" t="7968" r="5391" b="46667"/>
          <a:stretch/>
        </p:blipFill>
        <p:spPr>
          <a:xfrm>
            <a:off x="176219" y="367990"/>
            <a:ext cx="8816184" cy="649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24333"/>
      </p:ext>
    </p:extLst>
  </p:cSld>
  <p:clrMapOvr>
    <a:masterClrMapping/>
  </p:clrMapOvr>
  <p:transition advClick="0" advTm="7000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657598" y="735019"/>
            <a:ext cx="5159298" cy="6880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191E67"/>
                </a:solidFill>
                <a:latin typeface="Cambria" panose="02040503050406030204" pitchFamily="18" charset="0"/>
              </a:rPr>
              <a:t>Казань</a:t>
            </a:r>
            <a:r>
              <a:rPr lang="en-US" sz="1800" b="1" dirty="0">
                <a:solidFill>
                  <a:srgbClr val="191E67"/>
                </a:solidFill>
                <a:latin typeface="Cambria" panose="02040503050406030204" pitchFamily="18" charset="0"/>
              </a:rPr>
              <a:t>                                                     </a:t>
            </a:r>
            <a:br>
              <a:rPr lang="ru-RU" sz="1800" b="1" dirty="0">
                <a:solidFill>
                  <a:srgbClr val="191E67"/>
                </a:solidFill>
                <a:latin typeface="Cambria" panose="02040503050406030204" pitchFamily="18" charset="0"/>
              </a:rPr>
            </a:br>
            <a:r>
              <a:rPr lang="ru-RU" sz="1800" b="1" dirty="0">
                <a:solidFill>
                  <a:srgbClr val="191E67"/>
                </a:solidFill>
                <a:latin typeface="Cambria" panose="02040503050406030204" pitchFamily="18" charset="0"/>
              </a:rPr>
              <a:t>29 октября – 1 ноября 2014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132" b="39142"/>
          <a:stretch/>
        </p:blipFill>
        <p:spPr>
          <a:xfrm>
            <a:off x="261910" y="152273"/>
            <a:ext cx="2748919" cy="18535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1" t="20750" r="1941" b="52033"/>
          <a:stretch/>
        </p:blipFill>
        <p:spPr>
          <a:xfrm>
            <a:off x="1714426" y="2619103"/>
            <a:ext cx="5853069" cy="249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78926"/>
      </p:ext>
    </p:extLst>
  </p:cSld>
  <p:clrMapOvr>
    <a:masterClrMapping/>
  </p:clrMapOvr>
  <p:transition advClick="0" advTm="7000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657598" y="735019"/>
            <a:ext cx="5159298" cy="6880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191E67"/>
                </a:solidFill>
                <a:latin typeface="Cambria" panose="02040503050406030204" pitchFamily="18" charset="0"/>
              </a:rPr>
              <a:t>Казань</a:t>
            </a:r>
            <a:r>
              <a:rPr lang="en-US" sz="1800" b="1" dirty="0">
                <a:solidFill>
                  <a:srgbClr val="191E67"/>
                </a:solidFill>
                <a:latin typeface="Cambria" panose="02040503050406030204" pitchFamily="18" charset="0"/>
              </a:rPr>
              <a:t>                                                     </a:t>
            </a:r>
            <a:br>
              <a:rPr lang="ru-RU" sz="1800" b="1" dirty="0">
                <a:solidFill>
                  <a:srgbClr val="191E67"/>
                </a:solidFill>
                <a:latin typeface="Cambria" panose="02040503050406030204" pitchFamily="18" charset="0"/>
              </a:rPr>
            </a:br>
            <a:r>
              <a:rPr lang="ru-RU" sz="1800" b="1" dirty="0">
                <a:solidFill>
                  <a:srgbClr val="191E67"/>
                </a:solidFill>
                <a:latin typeface="Cambria" panose="02040503050406030204" pitchFamily="18" charset="0"/>
              </a:rPr>
              <a:t>29 октября – 1 ноября 2014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132" b="39142"/>
          <a:stretch/>
        </p:blipFill>
        <p:spPr>
          <a:xfrm>
            <a:off x="261910" y="152273"/>
            <a:ext cx="2748919" cy="18535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9" t="7479" r="11600" b="46992"/>
          <a:stretch/>
        </p:blipFill>
        <p:spPr>
          <a:xfrm>
            <a:off x="1471961" y="1637797"/>
            <a:ext cx="6434254" cy="484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40695"/>
      </p:ext>
    </p:extLst>
  </p:cSld>
  <p:clrMapOvr>
    <a:masterClrMapping/>
  </p:clrMapOvr>
  <p:transition advClick="0" advTm="7000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5000"/>
                <a:lumOff val="55000"/>
              </a:schemeClr>
            </a:gs>
            <a:gs pos="36000">
              <a:schemeClr val="accent6">
                <a:lumMod val="30000"/>
                <a:lumOff val="70000"/>
                <a:alpha val="3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657598" y="735019"/>
            <a:ext cx="5159298" cy="6880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191E67"/>
                </a:solidFill>
                <a:latin typeface="Cambria" panose="02040503050406030204" pitchFamily="18" charset="0"/>
              </a:rPr>
              <a:t>Казань</a:t>
            </a:r>
            <a:r>
              <a:rPr lang="en-US" sz="1800" b="1" dirty="0">
                <a:solidFill>
                  <a:srgbClr val="191E67"/>
                </a:solidFill>
                <a:latin typeface="Cambria" panose="02040503050406030204" pitchFamily="18" charset="0"/>
              </a:rPr>
              <a:t>                                                     </a:t>
            </a:r>
            <a:br>
              <a:rPr lang="ru-RU" sz="1800" b="1" dirty="0">
                <a:solidFill>
                  <a:srgbClr val="191E67"/>
                </a:solidFill>
                <a:latin typeface="Cambria" panose="02040503050406030204" pitchFamily="18" charset="0"/>
              </a:rPr>
            </a:br>
            <a:r>
              <a:rPr lang="ru-RU" sz="1800" b="1" dirty="0">
                <a:solidFill>
                  <a:srgbClr val="191E67"/>
                </a:solidFill>
                <a:latin typeface="Cambria" panose="02040503050406030204" pitchFamily="18" charset="0"/>
              </a:rPr>
              <a:t>29 октября – 1 ноября 2014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132" b="39142"/>
          <a:stretch/>
        </p:blipFill>
        <p:spPr>
          <a:xfrm>
            <a:off x="261910" y="152273"/>
            <a:ext cx="2748919" cy="18535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2595" y="2026657"/>
            <a:ext cx="8259335" cy="407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ru-RU" b="1" dirty="0">
                <a:solidFill>
                  <a:srgbClr val="191E67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Симпозиум 1: Геномика и </a:t>
            </a:r>
            <a:r>
              <a:rPr lang="ru-RU" b="1" dirty="0" err="1">
                <a:solidFill>
                  <a:srgbClr val="191E67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метагеномика</a:t>
            </a:r>
            <a:endParaRPr lang="ru-RU" b="1" dirty="0">
              <a:solidFill>
                <a:srgbClr val="191E67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91E6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Юрий С.</a:t>
            </a:r>
            <a:r>
              <a:rPr lang="en-US" dirty="0">
                <a:solidFill>
                  <a:srgbClr val="191E6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191E6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АУЛЬЧЕНКО, Николай В. РАВИН 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ru-RU" b="1" dirty="0">
                <a:solidFill>
                  <a:srgbClr val="191E67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Симпозиум 2: Методы анализа </a:t>
            </a:r>
            <a:r>
              <a:rPr lang="ru-RU" b="1" dirty="0" err="1">
                <a:solidFill>
                  <a:srgbClr val="191E67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транскрипицонной</a:t>
            </a:r>
            <a:r>
              <a:rPr lang="ru-RU" b="1" dirty="0">
                <a:solidFill>
                  <a:srgbClr val="191E67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активности кодирующей и </a:t>
            </a:r>
            <a:r>
              <a:rPr lang="ru-RU" b="1" dirty="0" err="1">
                <a:solidFill>
                  <a:srgbClr val="191E67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некодирующей</a:t>
            </a:r>
            <a:r>
              <a:rPr lang="ru-RU" b="1" dirty="0">
                <a:solidFill>
                  <a:srgbClr val="191E67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части генома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91E6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Ольга А. ДОНЦОВА, </a:t>
            </a:r>
            <a:r>
              <a:rPr lang="en-US" dirty="0">
                <a:solidFill>
                  <a:srgbClr val="191E6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Philipp KAPRANOV</a:t>
            </a:r>
            <a:endParaRPr lang="ru-RU" dirty="0">
              <a:solidFill>
                <a:srgbClr val="191E67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ru-RU" b="1" dirty="0">
                <a:solidFill>
                  <a:srgbClr val="191E67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Симпозиум 3: </a:t>
            </a:r>
            <a:r>
              <a:rPr lang="ru-RU" b="1" dirty="0" err="1">
                <a:solidFill>
                  <a:srgbClr val="191E67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Протеомика</a:t>
            </a:r>
            <a:r>
              <a:rPr lang="ru-RU" b="1" dirty="0">
                <a:solidFill>
                  <a:srgbClr val="191E67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191E67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пептидомика</a:t>
            </a:r>
            <a:r>
              <a:rPr lang="ru-RU" b="1" dirty="0">
                <a:solidFill>
                  <a:srgbClr val="191E67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 err="1">
                <a:solidFill>
                  <a:srgbClr val="191E67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метаболомика</a:t>
            </a:r>
            <a:endParaRPr lang="ru-RU" b="1" dirty="0">
              <a:solidFill>
                <a:srgbClr val="191E67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191E6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Christoph BORCHERS, </a:t>
            </a:r>
            <a:r>
              <a:rPr lang="ru-RU" dirty="0">
                <a:solidFill>
                  <a:srgbClr val="191E6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Андрей В</a:t>
            </a:r>
            <a:r>
              <a:rPr lang="en-US" dirty="0">
                <a:solidFill>
                  <a:srgbClr val="191E6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191E6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ЛИСИЦА 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ru-RU" b="1" dirty="0">
                <a:solidFill>
                  <a:srgbClr val="191E67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Симпозиум 4: Биоинформатика. Информационные технологии в обработке и интерпретации </a:t>
            </a:r>
            <a:r>
              <a:rPr lang="ru-RU" b="1" dirty="0" err="1">
                <a:solidFill>
                  <a:srgbClr val="191E67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омных</a:t>
            </a:r>
            <a:r>
              <a:rPr lang="ru-RU" b="1" dirty="0">
                <a:solidFill>
                  <a:srgbClr val="191E67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данных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91E6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Дмитрий Г. АЛЕКСЕЕВ, Николай А. КОЛЧАНОВ 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ru-RU" b="1" dirty="0">
                <a:solidFill>
                  <a:srgbClr val="191E67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Симпозиум 5: Клеточные технологии и регенеративная медицина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91E6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Сергей Л. КИСЕЛЕВ, Андрей П. КИЯСОВ </a:t>
            </a:r>
          </a:p>
        </p:txBody>
      </p:sp>
    </p:spTree>
    <p:extLst>
      <p:ext uri="{BB962C8B-B14F-4D97-AF65-F5344CB8AC3E}">
        <p14:creationId xmlns:p14="http://schemas.microsoft.com/office/powerpoint/2010/main" val="291627255"/>
      </p:ext>
    </p:extLst>
  </p:cSld>
  <p:clrMapOvr>
    <a:masterClrMapping/>
  </p:clrMapOvr>
  <p:transition advClick="0" advTm="7000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5000"/>
                <a:lumOff val="55000"/>
              </a:schemeClr>
            </a:gs>
            <a:gs pos="36000">
              <a:schemeClr val="accent6">
                <a:lumMod val="30000"/>
                <a:lumOff val="70000"/>
                <a:alpha val="3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657598" y="735019"/>
            <a:ext cx="5159298" cy="6880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191E67"/>
                </a:solidFill>
                <a:latin typeface="Cambria" panose="02040503050406030204" pitchFamily="18" charset="0"/>
              </a:rPr>
              <a:t>Казань</a:t>
            </a:r>
            <a:r>
              <a:rPr lang="en-US" sz="1800" b="1" dirty="0">
                <a:solidFill>
                  <a:srgbClr val="191E67"/>
                </a:solidFill>
                <a:latin typeface="Cambria" panose="02040503050406030204" pitchFamily="18" charset="0"/>
              </a:rPr>
              <a:t>                                                     </a:t>
            </a:r>
            <a:br>
              <a:rPr lang="ru-RU" sz="1800" b="1" dirty="0">
                <a:solidFill>
                  <a:srgbClr val="191E67"/>
                </a:solidFill>
                <a:latin typeface="Cambria" panose="02040503050406030204" pitchFamily="18" charset="0"/>
              </a:rPr>
            </a:br>
            <a:r>
              <a:rPr lang="ru-RU" sz="1800" b="1" dirty="0">
                <a:solidFill>
                  <a:srgbClr val="191E67"/>
                </a:solidFill>
                <a:latin typeface="Cambria" panose="02040503050406030204" pitchFamily="18" charset="0"/>
              </a:rPr>
              <a:t>29 октября – 1 ноября 2014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132" b="39142"/>
          <a:stretch/>
        </p:blipFill>
        <p:spPr>
          <a:xfrm>
            <a:off x="261910" y="152273"/>
            <a:ext cx="2748919" cy="18535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2595" y="2026657"/>
            <a:ext cx="8259335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ru-RU" b="1" dirty="0">
                <a:solidFill>
                  <a:srgbClr val="191E67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Симпозиум 6: Нанотехнологии в медицинских и биологических исследованиях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91E6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Сергей М. ДЕЕВ, </a:t>
            </a:r>
            <a:r>
              <a:rPr lang="en-US" dirty="0">
                <a:solidFill>
                  <a:srgbClr val="191E6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Victor EROKHIN</a:t>
            </a:r>
            <a:endParaRPr lang="ru-RU" dirty="0">
              <a:solidFill>
                <a:srgbClr val="191E67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ru-RU" b="1" dirty="0">
                <a:solidFill>
                  <a:srgbClr val="191E67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Симпозиум 7: </a:t>
            </a:r>
            <a:r>
              <a:rPr lang="ru-RU" b="1" dirty="0" err="1">
                <a:solidFill>
                  <a:srgbClr val="191E67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Биомаркеры</a:t>
            </a:r>
            <a:r>
              <a:rPr lang="ru-RU" b="1" dirty="0">
                <a:solidFill>
                  <a:srgbClr val="191E67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гены и </a:t>
            </a:r>
            <a:r>
              <a:rPr lang="ru-RU" b="1" dirty="0" err="1">
                <a:solidFill>
                  <a:srgbClr val="191E67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омиксы</a:t>
            </a:r>
            <a:r>
              <a:rPr lang="ru-RU" b="1" dirty="0">
                <a:solidFill>
                  <a:srgbClr val="191E67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исследовании патогенеза социально-значимых заболеваний человека. Молекулярная эпидемиология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91E6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Евгений Н. ИМЯНИТОВ, </a:t>
            </a:r>
            <a:r>
              <a:rPr lang="en-US" dirty="0">
                <a:solidFill>
                  <a:srgbClr val="191E6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David LEON</a:t>
            </a:r>
            <a:endParaRPr lang="ru-RU" dirty="0">
              <a:solidFill>
                <a:srgbClr val="191E67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ru-RU" b="1" dirty="0">
                <a:solidFill>
                  <a:srgbClr val="191E67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Секция 8: Персонифицированная медицина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91E6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Сергей А. БОЙЦОВ, Валерий П. ПУЗЫРЕВ 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ru-RU" b="1" dirty="0">
                <a:solidFill>
                  <a:srgbClr val="191E67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Симпозиум 9: </a:t>
            </a:r>
            <a:r>
              <a:rPr lang="ru-RU" b="1" dirty="0" err="1">
                <a:solidFill>
                  <a:srgbClr val="191E67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Постгеномные</a:t>
            </a:r>
            <a:r>
              <a:rPr lang="ru-RU" b="1" dirty="0">
                <a:solidFill>
                  <a:srgbClr val="191E67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технологии в поиске и дизайне лекарств 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91E6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Владимир В. ПОРОЙКОВ, Александр Г. ГАБИБОВ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ru-RU" b="1" dirty="0">
                <a:solidFill>
                  <a:srgbClr val="191E67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Симпозиум 10: Спортивная медицина</a:t>
            </a:r>
          </a:p>
          <a:p>
            <a:pPr>
              <a:spcAft>
                <a:spcPts val="0"/>
              </a:spcAft>
            </a:pPr>
            <a:r>
              <a:rPr lang="ru-RU" dirty="0" err="1">
                <a:solidFill>
                  <a:srgbClr val="191E6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Ильдус</a:t>
            </a:r>
            <a:r>
              <a:rPr lang="ru-RU" dirty="0">
                <a:solidFill>
                  <a:srgbClr val="191E6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</a:t>
            </a:r>
            <a:r>
              <a:rPr lang="en-US" dirty="0">
                <a:solidFill>
                  <a:srgbClr val="191E6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191E6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АХМЕТОВ</a:t>
            </a:r>
            <a:r>
              <a:rPr lang="en-US" dirty="0">
                <a:solidFill>
                  <a:srgbClr val="191E6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191E6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Yannis</a:t>
            </a:r>
            <a:r>
              <a:rPr lang="en-US" dirty="0">
                <a:solidFill>
                  <a:srgbClr val="191E6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PITSILADIS</a:t>
            </a:r>
            <a:endParaRPr lang="ru-RU" dirty="0">
              <a:solidFill>
                <a:srgbClr val="191E67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280508"/>
      </p:ext>
    </p:extLst>
  </p:cSld>
  <p:clrMapOvr>
    <a:masterClrMapping/>
  </p:clrMapOvr>
  <p:transition advClick="0" advTm="7000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5000"/>
                <a:lumOff val="55000"/>
              </a:schemeClr>
            </a:gs>
            <a:gs pos="36000">
              <a:schemeClr val="accent6">
                <a:lumMod val="30000"/>
                <a:lumOff val="70000"/>
                <a:alpha val="3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657598" y="735019"/>
            <a:ext cx="5159298" cy="6880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191E67"/>
                </a:solidFill>
                <a:latin typeface="Cambria" panose="02040503050406030204" pitchFamily="18" charset="0"/>
              </a:rPr>
              <a:t>Казань</a:t>
            </a:r>
            <a:r>
              <a:rPr lang="en-US" sz="1800" b="1" dirty="0">
                <a:solidFill>
                  <a:srgbClr val="191E67"/>
                </a:solidFill>
                <a:latin typeface="Cambria" panose="02040503050406030204" pitchFamily="18" charset="0"/>
              </a:rPr>
              <a:t>                                                     </a:t>
            </a:r>
            <a:br>
              <a:rPr lang="ru-RU" sz="1800" b="1" dirty="0">
                <a:solidFill>
                  <a:srgbClr val="191E67"/>
                </a:solidFill>
                <a:latin typeface="Cambria" panose="02040503050406030204" pitchFamily="18" charset="0"/>
              </a:rPr>
            </a:br>
            <a:r>
              <a:rPr lang="ru-RU" sz="1800" b="1" dirty="0">
                <a:solidFill>
                  <a:srgbClr val="191E67"/>
                </a:solidFill>
                <a:latin typeface="Cambria" panose="02040503050406030204" pitchFamily="18" charset="0"/>
              </a:rPr>
              <a:t>29 октября – 1 ноября 2014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132" b="39142"/>
          <a:stretch/>
        </p:blipFill>
        <p:spPr>
          <a:xfrm>
            <a:off x="261910" y="152273"/>
            <a:ext cx="2748919" cy="18535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57599" y="1533711"/>
            <a:ext cx="5062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191E67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ПЛЕНАРНЫЕ ДОКЛАДЧИКИ</a:t>
            </a:r>
            <a:endParaRPr lang="ru-RU" sz="2400" dirty="0">
              <a:solidFill>
                <a:srgbClr val="191E67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4107" y="2116458"/>
            <a:ext cx="837456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191E6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Ю.С. </a:t>
            </a:r>
            <a:r>
              <a:rPr lang="ru-RU" sz="2000" b="1" dirty="0" err="1">
                <a:solidFill>
                  <a:srgbClr val="191E6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Аульченко</a:t>
            </a:r>
            <a:r>
              <a:rPr lang="ru-RU" sz="2000" b="1" dirty="0">
                <a:solidFill>
                  <a:srgbClr val="191E6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GB" sz="2000" i="1" dirty="0" err="1">
                <a:solidFill>
                  <a:srgbClr val="191E67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Когда</a:t>
            </a:r>
            <a:r>
              <a:rPr lang="en-GB" sz="2000" i="1" dirty="0">
                <a:solidFill>
                  <a:srgbClr val="191E67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i="1" dirty="0" err="1">
                <a:solidFill>
                  <a:srgbClr val="191E67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геномика</a:t>
            </a:r>
            <a:r>
              <a:rPr lang="en-GB" sz="2000" i="1" dirty="0">
                <a:solidFill>
                  <a:srgbClr val="191E67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i="1" dirty="0" err="1">
                <a:solidFill>
                  <a:srgbClr val="191E67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встречает</a:t>
            </a:r>
            <a:r>
              <a:rPr lang="en-GB" sz="2000" i="1" dirty="0">
                <a:solidFill>
                  <a:srgbClr val="191E67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i="1" dirty="0" err="1">
                <a:solidFill>
                  <a:srgbClr val="191E67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другие</a:t>
            </a:r>
            <a:r>
              <a:rPr lang="en-GB" sz="2000" i="1" dirty="0">
                <a:solidFill>
                  <a:srgbClr val="191E67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 «-</a:t>
            </a:r>
            <a:r>
              <a:rPr lang="en-GB" sz="2000" i="1" dirty="0" err="1">
                <a:solidFill>
                  <a:srgbClr val="191E67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омики</a:t>
            </a:r>
            <a:r>
              <a:rPr lang="en-GB" sz="2000" i="1" dirty="0">
                <a:solidFill>
                  <a:srgbClr val="191E67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»: </a:t>
            </a:r>
            <a:r>
              <a:rPr lang="en-GB" sz="2000" i="1" dirty="0" err="1">
                <a:solidFill>
                  <a:srgbClr val="191E67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потенциал</a:t>
            </a:r>
            <a:r>
              <a:rPr lang="en-GB" sz="2000" i="1" dirty="0">
                <a:solidFill>
                  <a:srgbClr val="191E67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GB" sz="2000" i="1" dirty="0" err="1">
                <a:solidFill>
                  <a:srgbClr val="191E67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мульти-омики</a:t>
            </a:r>
            <a:r>
              <a:rPr lang="en-GB" sz="2000" i="1" dirty="0">
                <a:solidFill>
                  <a:srgbClr val="191E67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» в </a:t>
            </a:r>
            <a:r>
              <a:rPr lang="en-GB" sz="2000" i="1" dirty="0" err="1">
                <a:solidFill>
                  <a:srgbClr val="191E67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разгадывании</a:t>
            </a:r>
            <a:r>
              <a:rPr lang="en-GB" sz="2000" i="1" dirty="0">
                <a:solidFill>
                  <a:srgbClr val="191E67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i="1" dirty="0" err="1">
                <a:solidFill>
                  <a:srgbClr val="191E67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заболеваний</a:t>
            </a:r>
            <a:endParaRPr lang="ru-RU" sz="2000" i="1" dirty="0">
              <a:solidFill>
                <a:srgbClr val="191E67"/>
              </a:solidFill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 err="1">
                <a:solidFill>
                  <a:srgbClr val="191E6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Yoshihide</a:t>
            </a:r>
            <a:r>
              <a:rPr lang="en-US" sz="2000" b="1" dirty="0">
                <a:solidFill>
                  <a:srgbClr val="191E6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191E6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Hayashizaki</a:t>
            </a:r>
            <a:r>
              <a:rPr lang="ru-RU" sz="2000" b="1" dirty="0">
                <a:solidFill>
                  <a:srgbClr val="191E6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GB" sz="2000" i="1" dirty="0" err="1">
                <a:solidFill>
                  <a:srgbClr val="191E67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Новый</a:t>
            </a:r>
            <a:r>
              <a:rPr lang="en-GB" sz="2000" i="1" dirty="0">
                <a:solidFill>
                  <a:srgbClr val="191E67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i="1" dirty="0" err="1">
                <a:solidFill>
                  <a:srgbClr val="191E67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мир</a:t>
            </a:r>
            <a:r>
              <a:rPr lang="en-GB" sz="2000" i="1" dirty="0">
                <a:solidFill>
                  <a:srgbClr val="191E67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i="1" dirty="0" err="1">
                <a:solidFill>
                  <a:srgbClr val="191E67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генной</a:t>
            </a:r>
            <a:r>
              <a:rPr lang="en-GB" sz="2000" i="1" dirty="0">
                <a:solidFill>
                  <a:srgbClr val="191E67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i="1" dirty="0" err="1">
                <a:solidFill>
                  <a:srgbClr val="191E67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экспрессии</a:t>
            </a:r>
            <a:r>
              <a:rPr lang="en-GB" sz="2000" i="1" dirty="0">
                <a:solidFill>
                  <a:srgbClr val="191E67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i="1" dirty="0" err="1">
                <a:solidFill>
                  <a:srgbClr val="191E67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sz="2000" i="1" dirty="0">
                <a:solidFill>
                  <a:srgbClr val="191E67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i="1" dirty="0" err="1">
                <a:solidFill>
                  <a:srgbClr val="191E67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основе</a:t>
            </a:r>
            <a:r>
              <a:rPr lang="en-GB" sz="2000" i="1" dirty="0">
                <a:solidFill>
                  <a:srgbClr val="191E67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i="1" dirty="0" err="1">
                <a:solidFill>
                  <a:srgbClr val="191E67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транскриптомных</a:t>
            </a:r>
            <a:r>
              <a:rPr lang="en-GB" sz="2000" i="1" dirty="0">
                <a:solidFill>
                  <a:srgbClr val="191E67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i="1" dirty="0" err="1">
                <a:solidFill>
                  <a:srgbClr val="191E67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сетей</a:t>
            </a:r>
            <a:endParaRPr lang="ru-RU" sz="2000" i="1" dirty="0">
              <a:solidFill>
                <a:srgbClr val="191E67"/>
              </a:solidFill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191E6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С.А. Недоспасов   </a:t>
            </a:r>
            <a:r>
              <a:rPr lang="en-GB" sz="2000" i="1" dirty="0" err="1">
                <a:solidFill>
                  <a:srgbClr val="191E67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Обратная</a:t>
            </a:r>
            <a:r>
              <a:rPr lang="en-GB" sz="2000" i="1" dirty="0">
                <a:solidFill>
                  <a:srgbClr val="191E67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i="1" dirty="0" err="1">
                <a:solidFill>
                  <a:srgbClr val="191E67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генетика</a:t>
            </a:r>
            <a:r>
              <a:rPr lang="en-GB" sz="2000" i="1" dirty="0">
                <a:solidFill>
                  <a:srgbClr val="191E67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GB" sz="2000" i="1" dirty="0" err="1">
                <a:solidFill>
                  <a:srgbClr val="191E67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антицитокиновая</a:t>
            </a:r>
            <a:r>
              <a:rPr lang="en-GB" sz="2000" i="1" dirty="0">
                <a:solidFill>
                  <a:srgbClr val="191E67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i="1" dirty="0" err="1">
                <a:solidFill>
                  <a:srgbClr val="191E67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терапия</a:t>
            </a:r>
            <a:endParaRPr lang="ru-RU" sz="2000" i="1" dirty="0">
              <a:solidFill>
                <a:srgbClr val="191E67"/>
              </a:solidFill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191E6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Eric </a:t>
            </a:r>
            <a:r>
              <a:rPr lang="en-US" sz="2000" b="1" dirty="0" err="1">
                <a:solidFill>
                  <a:srgbClr val="191E6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Westhof</a:t>
            </a:r>
            <a:r>
              <a:rPr lang="ru-RU" sz="2000" b="1" dirty="0">
                <a:solidFill>
                  <a:srgbClr val="191E6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GB" sz="2000" i="1" dirty="0" err="1">
                <a:solidFill>
                  <a:srgbClr val="191E67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Предсказание</a:t>
            </a:r>
            <a:r>
              <a:rPr lang="en-GB" sz="2000" i="1" dirty="0">
                <a:solidFill>
                  <a:srgbClr val="191E67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 РНК-</a:t>
            </a:r>
            <a:r>
              <a:rPr lang="en-GB" sz="2000" i="1" dirty="0" err="1">
                <a:solidFill>
                  <a:srgbClr val="191E67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связывающих</a:t>
            </a:r>
            <a:r>
              <a:rPr lang="en-GB" sz="2000" i="1" dirty="0">
                <a:solidFill>
                  <a:srgbClr val="191E67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i="1" dirty="0" err="1">
                <a:solidFill>
                  <a:srgbClr val="191E67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доменов</a:t>
            </a:r>
            <a:r>
              <a:rPr lang="en-GB" sz="2000" i="1" dirty="0">
                <a:solidFill>
                  <a:srgbClr val="191E67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GB" sz="2000" i="1" dirty="0" err="1">
                <a:solidFill>
                  <a:srgbClr val="191E67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белках</a:t>
            </a:r>
            <a:endParaRPr lang="ru-RU" sz="2000" i="1" dirty="0">
              <a:solidFill>
                <a:srgbClr val="191E67"/>
              </a:solidFill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191E67"/>
                </a:solidFill>
              </a:rPr>
              <a:t>Christoph </a:t>
            </a:r>
            <a:r>
              <a:rPr lang="en-US" sz="2000" b="1" dirty="0" err="1">
                <a:solidFill>
                  <a:srgbClr val="191E67"/>
                </a:solidFill>
              </a:rPr>
              <a:t>Borchers</a:t>
            </a:r>
            <a:r>
              <a:rPr lang="en-US" sz="2000" b="1" dirty="0">
                <a:solidFill>
                  <a:srgbClr val="191E67"/>
                </a:solidFill>
              </a:rPr>
              <a:t> </a:t>
            </a:r>
            <a:r>
              <a:rPr lang="ru-RU" sz="2000" b="1" dirty="0">
                <a:solidFill>
                  <a:srgbClr val="191E67"/>
                </a:solidFill>
              </a:rPr>
              <a:t>  </a:t>
            </a:r>
            <a:r>
              <a:rPr lang="ru-RU" sz="2000" i="1" dirty="0">
                <a:solidFill>
                  <a:srgbClr val="191E67"/>
                </a:solidFill>
              </a:rPr>
              <a:t>Множественный мониторинг реакция и </a:t>
            </a:r>
            <a:r>
              <a:rPr lang="ru-RU" sz="2000" i="1" dirty="0" err="1">
                <a:solidFill>
                  <a:srgbClr val="191E67"/>
                </a:solidFill>
              </a:rPr>
              <a:t>иммуно</a:t>
            </a:r>
            <a:r>
              <a:rPr lang="ru-RU" sz="2000" i="1" dirty="0">
                <a:solidFill>
                  <a:srgbClr val="191E67"/>
                </a:solidFill>
              </a:rPr>
              <a:t>-МАЛДИ для клинической </a:t>
            </a:r>
            <a:r>
              <a:rPr lang="ru-RU" sz="2000" i="1" dirty="0" err="1">
                <a:solidFill>
                  <a:srgbClr val="191E67"/>
                </a:solidFill>
              </a:rPr>
              <a:t>протеомики</a:t>
            </a:r>
            <a:endParaRPr lang="ru-RU" sz="2000" i="1" dirty="0">
              <a:solidFill>
                <a:srgbClr val="191E67"/>
              </a:solidFill>
            </a:endParaRPr>
          </a:p>
          <a:p>
            <a:r>
              <a:rPr lang="ru-RU" sz="2000" b="1" dirty="0">
                <a:solidFill>
                  <a:srgbClr val="191E67"/>
                </a:solidFill>
              </a:rPr>
              <a:t>С.М. Деев </a:t>
            </a:r>
            <a:r>
              <a:rPr lang="ru-RU" sz="2000" i="1" dirty="0">
                <a:solidFill>
                  <a:srgbClr val="191E67"/>
                </a:solidFill>
              </a:rPr>
              <a:t>Самосборка </a:t>
            </a:r>
            <a:r>
              <a:rPr lang="ru-RU" sz="2000" i="1" dirty="0" err="1">
                <a:solidFill>
                  <a:srgbClr val="191E67"/>
                </a:solidFill>
              </a:rPr>
              <a:t>тераностических</a:t>
            </a:r>
            <a:r>
              <a:rPr lang="ru-RU" sz="2000" i="1" dirty="0">
                <a:solidFill>
                  <a:srgbClr val="191E67"/>
                </a:solidFill>
              </a:rPr>
              <a:t> агентов, основанная на белок-белковых взаимодействиях</a:t>
            </a:r>
          </a:p>
          <a:p>
            <a:r>
              <a:rPr lang="ru-RU" sz="2000" b="1" dirty="0">
                <a:solidFill>
                  <a:srgbClr val="191E67"/>
                </a:solidFill>
              </a:rPr>
              <a:t>А.Г. Габибов   </a:t>
            </a:r>
            <a:r>
              <a:rPr lang="en-GB" sz="2000" i="1" dirty="0" err="1">
                <a:solidFill>
                  <a:srgbClr val="191E67"/>
                </a:solidFill>
              </a:rPr>
              <a:t>Механизмы</a:t>
            </a:r>
            <a:r>
              <a:rPr lang="en-GB" sz="2000" i="1" dirty="0">
                <a:solidFill>
                  <a:srgbClr val="191E67"/>
                </a:solidFill>
              </a:rPr>
              <a:t> </a:t>
            </a:r>
            <a:r>
              <a:rPr lang="en-GB" sz="2000" i="1" dirty="0" err="1">
                <a:solidFill>
                  <a:srgbClr val="191E67"/>
                </a:solidFill>
              </a:rPr>
              <a:t>деградации</a:t>
            </a:r>
            <a:r>
              <a:rPr lang="en-GB" sz="2000" i="1" dirty="0">
                <a:solidFill>
                  <a:srgbClr val="191E67"/>
                </a:solidFill>
              </a:rPr>
              <a:t> ДНК</a:t>
            </a:r>
            <a:endParaRPr lang="ru-RU" sz="2000" i="1" dirty="0">
              <a:solidFill>
                <a:srgbClr val="191E67"/>
              </a:solidFill>
            </a:endParaRPr>
          </a:p>
          <a:p>
            <a:r>
              <a:rPr lang="ru-RU" sz="2000" b="1" dirty="0">
                <a:solidFill>
                  <a:srgbClr val="191E67"/>
                </a:solidFill>
              </a:rPr>
              <a:t>В.Т. Иванов   </a:t>
            </a:r>
            <a:r>
              <a:rPr lang="ru-RU" sz="2000" i="1" dirty="0">
                <a:solidFill>
                  <a:srgbClr val="191E67"/>
                </a:solidFill>
              </a:rPr>
              <a:t>Новая тёмная материя: пептидом как неизученный компонент живой системы </a:t>
            </a:r>
          </a:p>
          <a:p>
            <a:r>
              <a:rPr lang="en-US" sz="2000" b="1" dirty="0">
                <a:solidFill>
                  <a:srgbClr val="191E67"/>
                </a:solidFill>
              </a:rPr>
              <a:t>Oksana </a:t>
            </a:r>
            <a:r>
              <a:rPr lang="en-US" sz="2000" b="1" dirty="0" err="1">
                <a:solidFill>
                  <a:srgbClr val="191E67"/>
                </a:solidFill>
              </a:rPr>
              <a:t>Lockridge</a:t>
            </a:r>
            <a:r>
              <a:rPr lang="en-US" sz="2000" b="1" dirty="0">
                <a:solidFill>
                  <a:srgbClr val="191E67"/>
                </a:solidFill>
              </a:rPr>
              <a:t> </a:t>
            </a:r>
            <a:r>
              <a:rPr lang="ru-RU" sz="2000" b="1" dirty="0">
                <a:solidFill>
                  <a:srgbClr val="191E67"/>
                </a:solidFill>
              </a:rPr>
              <a:t>  </a:t>
            </a:r>
            <a:r>
              <a:rPr lang="ru-RU" sz="2000" i="1" dirty="0">
                <a:solidFill>
                  <a:srgbClr val="191E67"/>
                </a:solidFill>
              </a:rPr>
              <a:t>Функция </a:t>
            </a:r>
            <a:r>
              <a:rPr lang="ru-RU" sz="2000" i="1" dirty="0" err="1">
                <a:solidFill>
                  <a:srgbClr val="191E67"/>
                </a:solidFill>
              </a:rPr>
              <a:t>бутирилхолинэстеразы</a:t>
            </a:r>
            <a:r>
              <a:rPr lang="ru-RU" sz="2000" i="1" dirty="0">
                <a:solidFill>
                  <a:srgbClr val="191E67"/>
                </a:solidFill>
              </a:rPr>
              <a:t> и ее недостаточность у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263630906"/>
      </p:ext>
    </p:extLst>
  </p:cSld>
  <p:clrMapOvr>
    <a:masterClrMapping/>
  </p:clrMapOvr>
  <p:transition advClick="0" advTm="7000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5000"/>
                <a:lumOff val="55000"/>
              </a:schemeClr>
            </a:gs>
            <a:gs pos="36000">
              <a:schemeClr val="accent6">
                <a:lumMod val="30000"/>
                <a:lumOff val="70000"/>
                <a:alpha val="3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657598" y="735019"/>
            <a:ext cx="5159298" cy="6880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191E67"/>
                </a:solidFill>
                <a:latin typeface="Cambria" panose="02040503050406030204" pitchFamily="18" charset="0"/>
              </a:rPr>
              <a:t>Казань</a:t>
            </a:r>
            <a:r>
              <a:rPr lang="en-US" sz="1800" b="1" dirty="0">
                <a:solidFill>
                  <a:srgbClr val="191E67"/>
                </a:solidFill>
                <a:latin typeface="Cambria" panose="02040503050406030204" pitchFamily="18" charset="0"/>
              </a:rPr>
              <a:t>                                                     </a:t>
            </a:r>
            <a:br>
              <a:rPr lang="ru-RU" sz="1800" b="1" dirty="0">
                <a:solidFill>
                  <a:srgbClr val="191E67"/>
                </a:solidFill>
                <a:latin typeface="Cambria" panose="02040503050406030204" pitchFamily="18" charset="0"/>
              </a:rPr>
            </a:br>
            <a:r>
              <a:rPr lang="ru-RU" sz="1800" b="1" dirty="0">
                <a:solidFill>
                  <a:srgbClr val="191E67"/>
                </a:solidFill>
                <a:latin typeface="Cambria" panose="02040503050406030204" pitchFamily="18" charset="0"/>
              </a:rPr>
              <a:t>29 октября – 1 ноября 2014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132" b="39142"/>
          <a:stretch/>
        </p:blipFill>
        <p:spPr>
          <a:xfrm>
            <a:off x="261910" y="152273"/>
            <a:ext cx="2748919" cy="18535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57599" y="1533711"/>
            <a:ext cx="5062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191E67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ПЛЕНАРНЫЕ ДОКЛАДЧИКИ</a:t>
            </a:r>
            <a:endParaRPr lang="ru-RU" sz="2400" dirty="0">
              <a:solidFill>
                <a:srgbClr val="191E67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4107" y="2116458"/>
            <a:ext cx="83745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2000" i="1" dirty="0">
              <a:solidFill>
                <a:srgbClr val="191E67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4107" y="2316513"/>
            <a:ext cx="81961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В</a:t>
            </a:r>
            <a:r>
              <a:rPr lang="en-GB" b="1" dirty="0">
                <a:solidFill>
                  <a:srgbClr val="191E67"/>
                </a:solidFill>
                <a:latin typeface="Calibri" panose="020F050202020403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.П. </a:t>
            </a:r>
            <a:r>
              <a:rPr lang="en-GB" b="1" dirty="0" err="1">
                <a:solidFill>
                  <a:srgbClr val="191E67"/>
                </a:solidFill>
                <a:latin typeface="Calibri" panose="020F050202020403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Пузырев</a:t>
            </a:r>
            <a:r>
              <a:rPr lang="en-GB" b="1" dirty="0">
                <a:solidFill>
                  <a:srgbClr val="191E67"/>
                </a:solidFill>
                <a:latin typeface="Calibri" panose="020F050202020403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   </a:t>
            </a:r>
            <a:r>
              <a:rPr lang="ru-RU" i="1" dirty="0">
                <a:solidFill>
                  <a:srgbClr val="191E67"/>
                </a:solidFill>
                <a:latin typeface="Calibri" panose="020F050202020403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Медицинская генетика в персонализированной медицине</a:t>
            </a:r>
          </a:p>
          <a:p>
            <a:r>
              <a:rPr lang="en-GB" b="1" dirty="0">
                <a:solidFill>
                  <a:srgbClr val="191E67"/>
                </a:solidFill>
                <a:latin typeface="Calibri" panose="020F050202020403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Д.Г. </a:t>
            </a:r>
            <a:r>
              <a:rPr lang="en-GB" b="1" dirty="0" err="1">
                <a:solidFill>
                  <a:srgbClr val="191E67"/>
                </a:solidFill>
                <a:latin typeface="Calibri" panose="020F050202020403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Заридзе</a:t>
            </a:r>
            <a:r>
              <a:rPr lang="en-GB" b="1" dirty="0">
                <a:solidFill>
                  <a:srgbClr val="191E67"/>
                </a:solidFill>
                <a:latin typeface="Calibri" panose="020F050202020403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   </a:t>
            </a:r>
            <a:r>
              <a:rPr lang="en-GB" i="1" dirty="0" err="1">
                <a:solidFill>
                  <a:srgbClr val="191E67"/>
                </a:solidFill>
                <a:latin typeface="Calibri" panose="020F050202020403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Полногеномные</a:t>
            </a:r>
            <a:r>
              <a:rPr lang="en-GB" i="1" dirty="0">
                <a:solidFill>
                  <a:srgbClr val="191E67"/>
                </a:solidFill>
                <a:latin typeface="Calibri" panose="020F050202020403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i="1" dirty="0" err="1">
                <a:solidFill>
                  <a:srgbClr val="191E67"/>
                </a:solidFill>
                <a:latin typeface="Calibri" panose="020F050202020403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исследования</a:t>
            </a:r>
            <a:r>
              <a:rPr lang="en-GB" i="1" dirty="0">
                <a:solidFill>
                  <a:srgbClr val="191E67"/>
                </a:solidFill>
                <a:latin typeface="Calibri" panose="020F050202020403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 в </a:t>
            </a:r>
            <a:r>
              <a:rPr lang="en-GB" i="1" dirty="0" err="1">
                <a:solidFill>
                  <a:srgbClr val="191E67"/>
                </a:solidFill>
                <a:latin typeface="Calibri" panose="020F050202020403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онкологии</a:t>
            </a:r>
            <a:endParaRPr lang="ru-RU" i="1" dirty="0">
              <a:solidFill>
                <a:srgbClr val="191E67"/>
              </a:solidFill>
              <a:latin typeface="Calibri" panose="020F0502020204030204" pitchFamily="34" charset="0"/>
              <a:ea typeface="Times" panose="02020603050405020304" pitchFamily="18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rgbClr val="191E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David Leon </a:t>
            </a:r>
            <a:r>
              <a:rPr lang="ru-RU" b="1" dirty="0">
                <a:solidFill>
                  <a:srgbClr val="191E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i="1" dirty="0">
                <a:solidFill>
                  <a:srgbClr val="191E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ru-RU" i="1" dirty="0" err="1">
                <a:solidFill>
                  <a:srgbClr val="191E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спользование</a:t>
            </a:r>
            <a:r>
              <a:rPr lang="ru-RU" i="1" dirty="0">
                <a:solidFill>
                  <a:srgbClr val="191E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генетических вариантов для установления причинно-следственных связей между окружающей средой и заболеванием</a:t>
            </a:r>
          </a:p>
          <a:p>
            <a:r>
              <a:rPr lang="en-US" b="1" dirty="0">
                <a:solidFill>
                  <a:srgbClr val="191E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Michel Georges </a:t>
            </a:r>
            <a:r>
              <a:rPr lang="ru-RU" b="1" dirty="0">
                <a:solidFill>
                  <a:srgbClr val="191E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i="1" dirty="0">
                <a:solidFill>
                  <a:srgbClr val="191E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Системный отбор определяющих генов и вариантов из числа идентифицированных в </a:t>
            </a:r>
            <a:r>
              <a:rPr lang="en-GB" i="1" dirty="0">
                <a:solidFill>
                  <a:srgbClr val="191E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GWAS</a:t>
            </a:r>
            <a:r>
              <a:rPr lang="ru-RU" i="1" dirty="0">
                <a:solidFill>
                  <a:srgbClr val="191E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исследованиях синдрома раздраженного кишечника</a:t>
            </a:r>
          </a:p>
          <a:p>
            <a:r>
              <a:rPr lang="en-US" b="1" dirty="0" err="1">
                <a:solidFill>
                  <a:srgbClr val="191E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Moncef</a:t>
            </a:r>
            <a:r>
              <a:rPr lang="en-US" b="1" dirty="0">
                <a:solidFill>
                  <a:srgbClr val="191E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191E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Zouali</a:t>
            </a:r>
            <a:r>
              <a:rPr lang="en-US" b="1" dirty="0">
                <a:solidFill>
                  <a:srgbClr val="191E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191E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i="1" dirty="0" err="1">
                <a:solidFill>
                  <a:srgbClr val="191E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Эпигенетика</a:t>
            </a:r>
            <a:r>
              <a:rPr lang="en-GB" i="1" dirty="0">
                <a:solidFill>
                  <a:srgbClr val="191E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i="1" dirty="0" err="1">
                <a:solidFill>
                  <a:srgbClr val="191E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иммунотолерантность</a:t>
            </a:r>
            <a:r>
              <a:rPr lang="en-GB" i="1" dirty="0">
                <a:solidFill>
                  <a:srgbClr val="191E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en-GB" i="1" dirty="0" err="1">
                <a:solidFill>
                  <a:srgbClr val="191E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аутоиммунность</a:t>
            </a:r>
            <a:endParaRPr lang="ru-RU" i="1" dirty="0">
              <a:solidFill>
                <a:srgbClr val="191E6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b="1" dirty="0">
                <a:solidFill>
                  <a:srgbClr val="191E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В.А. </a:t>
            </a:r>
            <a:r>
              <a:rPr lang="en-GB" b="1" dirty="0" err="1">
                <a:solidFill>
                  <a:srgbClr val="191E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Ткачук</a:t>
            </a:r>
            <a:r>
              <a:rPr lang="en-GB" b="1" dirty="0">
                <a:solidFill>
                  <a:srgbClr val="191E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i="1" dirty="0">
                <a:solidFill>
                  <a:srgbClr val="191E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Регуляция регенерации</a:t>
            </a:r>
          </a:p>
          <a:p>
            <a:r>
              <a:rPr lang="en-US" b="1" dirty="0">
                <a:solidFill>
                  <a:srgbClr val="191E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Alain </a:t>
            </a:r>
            <a:r>
              <a:rPr lang="en-US" b="1" dirty="0" err="1">
                <a:solidFill>
                  <a:srgbClr val="191E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Krol</a:t>
            </a:r>
            <a:r>
              <a:rPr lang="ru-RU" b="1" dirty="0">
                <a:solidFill>
                  <a:srgbClr val="191E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ru-RU" i="1" dirty="0" err="1">
                <a:solidFill>
                  <a:srgbClr val="191E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Селеносодержащие</a:t>
            </a:r>
            <a:r>
              <a:rPr lang="ru-RU" i="1" dirty="0">
                <a:solidFill>
                  <a:srgbClr val="191E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белки у здоровых и больных. </a:t>
            </a:r>
            <a:r>
              <a:rPr lang="en-GB" i="1" dirty="0" err="1">
                <a:solidFill>
                  <a:srgbClr val="191E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Понимание</a:t>
            </a:r>
            <a:r>
              <a:rPr lang="en-GB" i="1" dirty="0">
                <a:solidFill>
                  <a:srgbClr val="191E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i="1" dirty="0" err="1">
                <a:solidFill>
                  <a:srgbClr val="191E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своеобразного</a:t>
            </a:r>
            <a:r>
              <a:rPr lang="en-GB" i="1" dirty="0">
                <a:solidFill>
                  <a:srgbClr val="191E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i="1" dirty="0" err="1">
                <a:solidFill>
                  <a:srgbClr val="191E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механизма</a:t>
            </a:r>
            <a:r>
              <a:rPr lang="en-GB" i="1" dirty="0">
                <a:solidFill>
                  <a:srgbClr val="191E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i="1" dirty="0" err="1">
                <a:solidFill>
                  <a:srgbClr val="191E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биосинтез</a:t>
            </a:r>
            <a:endParaRPr lang="ru-RU" i="1" dirty="0">
              <a:solidFill>
                <a:srgbClr val="191E6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b="1" dirty="0">
                <a:solidFill>
                  <a:srgbClr val="191E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В.В. </a:t>
            </a:r>
            <a:r>
              <a:rPr lang="en-GB" b="1" dirty="0" err="1">
                <a:solidFill>
                  <a:srgbClr val="191E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Власов</a:t>
            </a:r>
            <a:r>
              <a:rPr lang="en-GB" b="1" i="1" dirty="0">
                <a:solidFill>
                  <a:srgbClr val="191E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GB" i="1" dirty="0" err="1">
                <a:solidFill>
                  <a:srgbClr val="191E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Терапевтические</a:t>
            </a:r>
            <a:r>
              <a:rPr lang="en-GB" i="1" dirty="0">
                <a:solidFill>
                  <a:srgbClr val="191E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i="1" dirty="0" err="1">
                <a:solidFill>
                  <a:srgbClr val="191E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нуклеиновые</a:t>
            </a:r>
            <a:r>
              <a:rPr lang="en-GB" i="1" dirty="0">
                <a:solidFill>
                  <a:srgbClr val="191E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i="1" dirty="0" err="1">
                <a:solidFill>
                  <a:srgbClr val="191E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кислоты</a:t>
            </a:r>
            <a:endParaRPr lang="ru-RU" i="1" dirty="0">
              <a:solidFill>
                <a:srgbClr val="191E6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b="1" dirty="0">
                <a:solidFill>
                  <a:srgbClr val="191E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Н.А. </a:t>
            </a:r>
            <a:r>
              <a:rPr lang="en-GB" b="1" dirty="0" err="1">
                <a:solidFill>
                  <a:srgbClr val="191E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Колчанов</a:t>
            </a:r>
            <a:r>
              <a:rPr lang="en-GB" b="1" dirty="0">
                <a:solidFill>
                  <a:srgbClr val="191E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ru-RU" i="1" dirty="0">
                <a:solidFill>
                  <a:srgbClr val="191E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Регуляторные генетические системы: компьютерно-экспериментальный анализ и моделирование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1864679108"/>
      </p:ext>
    </p:extLst>
  </p:cSld>
  <p:clrMapOvr>
    <a:masterClrMapping/>
  </p:clrMapOvr>
  <p:transition advClick="0" advTm="7000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5000"/>
                <a:lumOff val="55000"/>
              </a:schemeClr>
            </a:gs>
            <a:gs pos="36000">
              <a:schemeClr val="accent6">
                <a:lumMod val="30000"/>
                <a:lumOff val="70000"/>
                <a:alpha val="3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657598" y="735019"/>
            <a:ext cx="5159298" cy="6880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191E67"/>
                </a:solidFill>
                <a:latin typeface="Cambria" panose="02040503050406030204" pitchFamily="18" charset="0"/>
              </a:rPr>
              <a:t>Казань</a:t>
            </a:r>
            <a:r>
              <a:rPr lang="en-US" sz="1800" b="1" dirty="0">
                <a:solidFill>
                  <a:srgbClr val="191E67"/>
                </a:solidFill>
                <a:latin typeface="Cambria" panose="02040503050406030204" pitchFamily="18" charset="0"/>
              </a:rPr>
              <a:t>                                                     </a:t>
            </a:r>
            <a:br>
              <a:rPr lang="ru-RU" sz="1800" b="1" dirty="0">
                <a:solidFill>
                  <a:srgbClr val="191E67"/>
                </a:solidFill>
                <a:latin typeface="Cambria" panose="02040503050406030204" pitchFamily="18" charset="0"/>
              </a:rPr>
            </a:br>
            <a:r>
              <a:rPr lang="ru-RU" sz="1800" b="1" dirty="0">
                <a:solidFill>
                  <a:srgbClr val="191E67"/>
                </a:solidFill>
                <a:latin typeface="Cambria" panose="02040503050406030204" pitchFamily="18" charset="0"/>
              </a:rPr>
              <a:t>29 октября – 1 ноября 2014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132" b="39142"/>
          <a:stretch/>
        </p:blipFill>
        <p:spPr>
          <a:xfrm>
            <a:off x="261910" y="152273"/>
            <a:ext cx="2748919" cy="18535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2595" y="2026657"/>
            <a:ext cx="825933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ru-RU" b="1" dirty="0">
                <a:solidFill>
                  <a:srgbClr val="191E67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ОРГВЗНОС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endParaRPr lang="ru-RU" dirty="0">
              <a:solidFill>
                <a:srgbClr val="191E67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794314"/>
              </p:ext>
            </p:extLst>
          </p:nvPr>
        </p:nvGraphicFramePr>
        <p:xfrm>
          <a:off x="1126274" y="2430965"/>
          <a:ext cx="7103328" cy="4159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4246">
                  <a:extLst>
                    <a:ext uri="{9D8B030D-6E8A-4147-A177-3AD203B41FA5}">
                      <a16:colId xmlns:a16="http://schemas.microsoft.com/office/drawing/2014/main" val="1889816812"/>
                    </a:ext>
                  </a:extLst>
                </a:gridCol>
                <a:gridCol w="2286747">
                  <a:extLst>
                    <a:ext uri="{9D8B030D-6E8A-4147-A177-3AD203B41FA5}">
                      <a16:colId xmlns:a16="http://schemas.microsoft.com/office/drawing/2014/main" val="1655828659"/>
                    </a:ext>
                  </a:extLst>
                </a:gridCol>
                <a:gridCol w="2272335">
                  <a:extLst>
                    <a:ext uri="{9D8B030D-6E8A-4147-A177-3AD203B41FA5}">
                      <a16:colId xmlns:a16="http://schemas.microsoft.com/office/drawing/2014/main" val="598484443"/>
                    </a:ext>
                  </a:extLst>
                </a:gridCol>
              </a:tblGrid>
              <a:tr h="961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Категория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Оргвзнос при оплате до 1 июля 2014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Оргвзнос при оплате до 20 октября 2014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373384411"/>
                  </a:ext>
                </a:extLst>
              </a:tr>
              <a:tr h="533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Научный сотрудник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1800 руб.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2200</a:t>
                      </a:r>
                      <a:r>
                        <a:rPr lang="ru-RU" sz="1600">
                          <a:effectLst/>
                        </a:rPr>
                        <a:t> руб</a:t>
                      </a:r>
                      <a:r>
                        <a:rPr lang="en-US" sz="1600">
                          <a:effectLst/>
                        </a:rPr>
                        <a:t>.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2675823186"/>
                  </a:ext>
                </a:extLst>
              </a:tr>
              <a:tr h="533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Приглашенный докладчик 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0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3163441834"/>
                  </a:ext>
                </a:extLst>
              </a:tr>
              <a:tr h="533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Студент или аспирант*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300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err="1">
                          <a:effectLst/>
                        </a:rPr>
                        <a:t>руб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450</a:t>
                      </a:r>
                      <a:r>
                        <a:rPr lang="ru-RU" sz="1600">
                          <a:effectLst/>
                        </a:rPr>
                        <a:t> руб</a:t>
                      </a:r>
                      <a:r>
                        <a:rPr lang="en-US" sz="1600">
                          <a:effectLst/>
                        </a:rPr>
                        <a:t>.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766852499"/>
                  </a:ext>
                </a:extLst>
              </a:tr>
              <a:tr h="533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Представитель фирмы 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2500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err="1">
                          <a:effectLst/>
                        </a:rPr>
                        <a:t>руб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</a:rPr>
                        <a:t>3500 руб.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362215652"/>
                  </a:ext>
                </a:extLst>
              </a:tr>
              <a:tr h="533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Сопровождающий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  <a:r>
                        <a:rPr lang="ru-RU" sz="1600" dirty="0">
                          <a:effectLst/>
                        </a:rPr>
                        <a:t>00 руб.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600 руб.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2259327827"/>
                  </a:ext>
                </a:extLst>
              </a:tr>
              <a:tr h="533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Заочное участие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</a:rPr>
                        <a:t>700 руб.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900 руб.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262291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4124466"/>
      </p:ext>
    </p:extLst>
  </p:cSld>
  <p:clrMapOvr>
    <a:masterClrMapping/>
  </p:clrMapOvr>
  <p:transition advClick="0" advTm="7000">
    <p:wipe dir="d"/>
  </p:transition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</TotalTime>
  <Words>342</Words>
  <Application>Microsoft Office PowerPoint</Application>
  <PresentationFormat>Экран (4:3)</PresentationFormat>
  <Paragraphs>78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Times</vt:lpstr>
      <vt:lpstr>Times New Roman</vt:lpstr>
      <vt:lpstr>Тема Office</vt:lpstr>
      <vt:lpstr>The 4th International Conference  on Science and Applied Research Post-Genome Methods of Analysis in Biology  and Laboratory and Clinical Medicine Kazan, Russia                                                       October 29th – November 1st, 2014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The 5th International Conference  on Science and Applied Research Post-Genome Methods of Analysis in Biology  and Laboratory and Clinical Medicine Kazan
2018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4th International Conference on Science and Applied Research Post-Genome Methods of Analysis in Biology  and Laboratory and Clinical Medicine Kazan, Russia                                                      October 29th – November 1st, 2014</dc:title>
  <dc:creator>Marina Tretyak</dc:creator>
  <cp:lastModifiedBy>Marina Tretyak</cp:lastModifiedBy>
  <cp:revision>47</cp:revision>
  <dcterms:created xsi:type="dcterms:W3CDTF">2017-03-30T10:47:43Z</dcterms:created>
  <dcterms:modified xsi:type="dcterms:W3CDTF">2017-11-22T12:40:46Z</dcterms:modified>
</cp:coreProperties>
</file>